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7" r:id="rId7"/>
    <p:sldId id="267" r:id="rId8"/>
    <p:sldId id="26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E7F"/>
    <a:srgbClr val="61A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Enrolled Participants</a:t>
            </a:r>
            <a:r>
              <a:rPr lang="en-US" sz="2000" baseline="0" dirty="0"/>
              <a:t> by Eligibility Status</a:t>
            </a:r>
            <a:endParaRPr lang="en-US" sz="2000" dirty="0"/>
          </a:p>
          <a:p>
            <a:pPr>
              <a:defRPr/>
            </a:pPr>
            <a:r>
              <a:rPr lang="en-US" sz="1600" dirty="0"/>
              <a:t>Program Term: EHS 2022-2023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 Term: EHS 2022-2023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820-4FE2-A64F-5947A4A4F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A8-4F4B-8D03-C7E6767AA4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820-4FE2-A64F-5947A4A4FB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820-4FE2-A64F-5947A4A4FB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820-4FE2-A64F-5947A4A4FBDA}"/>
              </c:ext>
            </c:extLst>
          </c:dPt>
          <c:dLbls>
            <c:dLbl>
              <c:idx val="3"/>
              <c:layout>
                <c:manualLayout>
                  <c:x val="-7.4686128769292814E-2"/>
                  <c:y val="-9.63522988784512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20-4FE2-A64F-5947A4A4FBDA}"/>
                </c:ext>
              </c:extLst>
            </c:dLbl>
            <c:dLbl>
              <c:idx val="4"/>
              <c:layout>
                <c:manualLayout>
                  <c:x val="5.959466319680274E-2"/>
                  <c:y val="-0.12437366273774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20-4FE2-A64F-5947A4A4FBD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Public Assistance</c:v>
                </c:pt>
                <c:pt idx="1">
                  <c:v>Income at/below 100%</c:v>
                </c:pt>
                <c:pt idx="2">
                  <c:v>Homeless</c:v>
                </c:pt>
                <c:pt idx="3">
                  <c:v>Over Income/ Other Need</c:v>
                </c:pt>
                <c:pt idx="4">
                  <c:v>Foster Child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32</c:v>
                </c:pt>
                <c:pt idx="2">
                  <c:v>12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0-4FE2-A64F-5947A4A4FBD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6463971974148"/>
          <c:y val="0.37709897249390911"/>
          <c:w val="0.26511082534817759"/>
          <c:h val="0.2703099484227715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Early Intervention Services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38831210111224E-2"/>
          <c:y val="0.25090201729867262"/>
          <c:w val="0.38486312181084631"/>
          <c:h val="0.5450317604627887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EIS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0000"/>
                    </a:schemeClr>
                  </a:gs>
                  <a:gs pos="84000">
                    <a:schemeClr val="accent1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2-0F1A-4A51-8FB6-11563EDCCF4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0000"/>
                    </a:schemeClr>
                  </a:gs>
                  <a:gs pos="84000">
                    <a:schemeClr val="accent3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3-0F1A-4A51-8FB6-11563EDCCF48}"/>
              </c:ext>
            </c:extLst>
          </c:dPt>
          <c:dLbls>
            <c:dLbl>
              <c:idx val="0"/>
              <c:layout>
                <c:manualLayout>
                  <c:x val="0.13125978899484855"/>
                  <c:y val="-0.15846039078098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FC0DFE-B433-419E-8274-E86BE901845A}" type="VALUE">
                      <a:rPr lang="en-US" b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 dirty="0">
                        <a:solidFill>
                          <a:schemeClr val="bg1"/>
                        </a:solidFill>
                      </a:rPr>
                      <a:t> Children</a:t>
                    </a:r>
                  </a:p>
                </c:rich>
              </c:tx>
              <c:numFmt formatCode="#,##0;\-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F1A-4A51-8FB6-11563EDCCF48}"/>
                </c:ext>
              </c:extLst>
            </c:dLbl>
            <c:dLbl>
              <c:idx val="1"/>
              <c:layout>
                <c:manualLayout>
                  <c:x val="-0.14417058791237464"/>
                  <c:y val="0.134081869122370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DA9EC89-1B7B-45A8-869C-67E44C501CB6}" type="VALUE">
                      <a:rPr lang="en-US" b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 dirty="0">
                        <a:solidFill>
                          <a:schemeClr val="bg1"/>
                        </a:solidFill>
                      </a:rPr>
                      <a:t> Children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F1A-4A51-8FB6-11563EDCCF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EHS Children Enrolled with EI Services</c:v>
                </c:pt>
                <c:pt idx="1">
                  <c:v>EHS Children Referred for EI Services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1A-4A51-8FB6-11563EDCCF4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28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54332435419256819"/>
          <c:y val="0.31373741692766799"/>
          <c:w val="0.41719551503430485"/>
          <c:h val="0.412004214412937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School</a:t>
            </a:r>
            <a:r>
              <a:rPr lang="en-US" sz="1600" baseline="0" dirty="0"/>
              <a:t> readiness: </a:t>
            </a:r>
          </a:p>
          <a:p>
            <a:pPr>
              <a:defRPr/>
            </a:pPr>
            <a:r>
              <a:rPr lang="en-US" sz="1600" baseline="0" dirty="0"/>
              <a:t>domains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7745-4F40-834D-5BE6257E07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745-4F40-834D-5BE6257E07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7745-4F40-834D-5BE6257E07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745-4F40-834D-5BE6257E07C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745-4F40-834D-5BE6257E07C0}"/>
              </c:ext>
            </c:extLst>
          </c:dPt>
          <c:dLbls>
            <c:dLbl>
              <c:idx val="0"/>
              <c:layout>
                <c:manualLayout>
                  <c:x val="-2.708802969777058E-2"/>
                  <c:y val="3.654349207883841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22557A-37E8-48D0-98DF-E173EB42C757}" type="CATEGORYNAME">
                      <a:rPr lang="en-US" sz="1100"/>
                      <a:pPr>
                        <a:defRPr/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9008753486132"/>
                      <c:h val="0.150796863935342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745-4F40-834D-5BE6257E07C0}"/>
                </c:ext>
              </c:extLst>
            </c:dLbl>
            <c:dLbl>
              <c:idx val="1"/>
              <c:layout>
                <c:manualLayout>
                  <c:x val="0"/>
                  <c:y val="0.113284825444399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0E919C-CFAE-4A48-A444-F1B243095DA2}" type="CATEGORYNAME">
                      <a:rPr lang="en-US" sz="12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745-4F40-834D-5BE6257E07C0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BA2F270-71E7-413F-8EC8-A587B0876EBB}" type="CATEGORYNAME">
                      <a:rPr lang="en-US" sz="12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745-4F40-834D-5BE6257E07C0}"/>
                </c:ext>
              </c:extLst>
            </c:dLbl>
            <c:dLbl>
              <c:idx val="3"/>
              <c:layout>
                <c:manualLayout>
                  <c:x val="0"/>
                  <c:y val="7.30869841576768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F74D864-C921-45AF-8A53-F642A3A548A6}" type="CATEGORYNAME">
                      <a:rPr lang="en-US" sz="12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745-4F40-834D-5BE6257E07C0}"/>
                </c:ext>
              </c:extLst>
            </c:dLbl>
            <c:dLbl>
              <c:idx val="4"/>
              <c:layout>
                <c:manualLayout>
                  <c:x val="0"/>
                  <c:y val="-1.09629037516354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08BA98-AA56-41A0-8FA3-29BFAF0F3D5B}" type="CATEGORYNAME">
                      <a:rPr lang="en-US" sz="11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27469110640503"/>
                      <c:h val="0.198522376846273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745-4F40-834D-5BE6257E07C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Approaches to Learning</c:v>
                </c:pt>
                <c:pt idx="1">
                  <c:v>Social and Emotional Development</c:v>
                </c:pt>
                <c:pt idx="2">
                  <c:v>Language and Literacy</c:v>
                </c:pt>
                <c:pt idx="3">
                  <c:v>Cognition</c:v>
                </c:pt>
                <c:pt idx="4">
                  <c:v>Perceptual, Motor, and Physical Development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d\-mmm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5-4F40-834D-5BE6257E07C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2022-2023 school readiness goals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8562565420461185"/>
          <c:y val="8.752777777777776E-2"/>
          <c:w val="0.48671372482176395"/>
          <c:h val="0.7637281277340330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Children Assessed Below Developmental Expectations in this Area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7988717900500849E-2"/>
                  <c:y val="2.77777777777777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33-4A22-9F2B-D2BE34B99C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COGNITION: Children will demonstrate positive approaches to learning [TSG GOLD Objective 11]</c:v>
                </c:pt>
                <c:pt idx="1">
                  <c:v>LANGUAGE &amp; LITERACY:  Children will use appropriate conversational and other communication skills [TSG GOLD Objective 10]</c:v>
                </c:pt>
                <c:pt idx="2">
                  <c:v>SOCIAL &amp; EMOTIONAL DEVELOPMENT: Children participates cooperativiely and constructively in group situations [TSG GOLD Objective 3]</c:v>
                </c:pt>
                <c:pt idx="3">
                  <c:v>PERCEPTUAL, MOTOR, &amp; PHYSICAL DEVELOPMENT: Children will demonstrate traveling skills [TSG GOLD Objective 4]</c:v>
                </c:pt>
                <c:pt idx="4">
                  <c:v>APPROACHES TO LEARNING: Children will relate their own emotions and behaviors [TSG GOLD Objective 1]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0.09</c:v>
                </c:pt>
                <c:pt idx="1">
                  <c:v>0.06</c:v>
                </c:pt>
                <c:pt idx="2">
                  <c:v>0.06</c:v>
                </c:pt>
                <c:pt idx="3">
                  <c:v>0.02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3-4A22-9F2B-D2BE34B99C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Children Meeting or Exceeding Expectations in this Area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COGNITION: Children will demonstrate positive approaches to learning [TSG GOLD Objective 11]</c:v>
                </c:pt>
                <c:pt idx="1">
                  <c:v>LANGUAGE &amp; LITERACY:  Children will use appropriate conversational and other communication skills [TSG GOLD Objective 10]</c:v>
                </c:pt>
                <c:pt idx="2">
                  <c:v>SOCIAL &amp; EMOTIONAL DEVELOPMENT: Children participates cooperativiely and constructively in group situations [TSG GOLD Objective 3]</c:v>
                </c:pt>
                <c:pt idx="3">
                  <c:v>PERCEPTUAL, MOTOR, &amp; PHYSICAL DEVELOPMENT: Children will demonstrate traveling skills [TSG GOLD Objective 4]</c:v>
                </c:pt>
                <c:pt idx="4">
                  <c:v>APPROACHES TO LEARNING: Children will relate their own emotions and behaviors [TSG GOLD Objective 1]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0.91</c:v>
                </c:pt>
                <c:pt idx="1">
                  <c:v>0.94</c:v>
                </c:pt>
                <c:pt idx="2">
                  <c:v>0.94</c:v>
                </c:pt>
                <c:pt idx="3">
                  <c:v>0.98</c:v>
                </c:pt>
                <c:pt idx="4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33-4A22-9F2B-D2BE34B99C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97932383"/>
        <c:axId val="140236751"/>
      </c:barChart>
      <c:catAx>
        <c:axId val="4979323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ln>
                  <a:solidFill>
                    <a:schemeClr val="accent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36751"/>
        <c:crosses val="autoZero"/>
        <c:auto val="1"/>
        <c:lblAlgn val="ctr"/>
        <c:lblOffset val="100"/>
        <c:noMultiLvlLbl val="0"/>
      </c:catAx>
      <c:valAx>
        <c:axId val="14023675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32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701876507981151"/>
          <c:w val="0.96861307116269524"/>
          <c:h val="5.90451348351761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Completed All Screenings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88900" dist="38100" dir="504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 formatCode="0.0%">
                  <c:v>0.746</c:v>
                </c:pt>
                <c:pt idx="1">
                  <c:v>0.98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 formatCode="0.0%">
                  <c:v>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58-44F0-A0AA-BC4672D754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Diagnosed as Needing Treatment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88900" dist="38100" dir="504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0.0%</c:formatCode>
                <c:ptCount val="6"/>
                <c:pt idx="0">
                  <c:v>0.14899999999999999</c:v>
                </c:pt>
                <c:pt idx="1">
                  <c:v>0.114</c:v>
                </c:pt>
                <c:pt idx="2" formatCode="0%">
                  <c:v>0.1</c:v>
                </c:pt>
                <c:pt idx="3">
                  <c:v>0.13800000000000001</c:v>
                </c:pt>
                <c:pt idx="4" formatCode="0%">
                  <c:v>0.17</c:v>
                </c:pt>
                <c:pt idx="5" formatCode="0%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58-44F0-A0AA-BC4672D754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36578111"/>
        <c:axId val="140485599"/>
      </c:lineChart>
      <c:catAx>
        <c:axId val="143657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485599"/>
        <c:crosses val="autoZero"/>
        <c:auto val="1"/>
        <c:lblAlgn val="ctr"/>
        <c:lblOffset val="100"/>
        <c:noMultiLvlLbl val="0"/>
      </c:catAx>
      <c:valAx>
        <c:axId val="14048559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657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0-2 Up-to-Date on Dental EPSDT Schedule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88900" dist="38100" dir="504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 formatCode="0.00%">
                  <c:v>0.82799999999999996</c:v>
                </c:pt>
                <c:pt idx="1">
                  <c:v>0.88600000000000001</c:v>
                </c:pt>
                <c:pt idx="2" formatCode="0.00%">
                  <c:v>0.92179999999999995</c:v>
                </c:pt>
                <c:pt idx="3">
                  <c:v>0.71</c:v>
                </c:pt>
                <c:pt idx="4">
                  <c:v>0.99</c:v>
                </c:pt>
                <c:pt idx="5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0D-4FC7-B1F5-1ACAE52149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Pregnant Women Completing Dental Exam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88900" dist="38100" dir="504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0%</c:formatCode>
                <c:ptCount val="6"/>
                <c:pt idx="0" formatCode="0.00%">
                  <c:v>0.4</c:v>
                </c:pt>
                <c:pt idx="1">
                  <c:v>0</c:v>
                </c:pt>
                <c:pt idx="2" formatCode="0.00%">
                  <c:v>0.25</c:v>
                </c:pt>
                <c:pt idx="3">
                  <c:v>0.5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0D-4FC7-B1F5-1ACAE52149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25578831"/>
        <c:axId val="139451215"/>
      </c:lineChart>
      <c:catAx>
        <c:axId val="1425578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51215"/>
        <c:crosses val="autoZero"/>
        <c:auto val="1"/>
        <c:lblAlgn val="ctr"/>
        <c:lblOffset val="100"/>
        <c:noMultiLvlLbl val="0"/>
      </c:catAx>
      <c:valAx>
        <c:axId val="13945121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578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lynnefeatherstone/471185040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E20592-F78C-4920-87FF-5E9A9B2F0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202" y="4362557"/>
            <a:ext cx="5919538" cy="1210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3D0176-207D-405D-A571-77A37A55EE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Parsons Early Head Start Program</a:t>
            </a:r>
            <a:br>
              <a:rPr lang="en-US" dirty="0"/>
            </a:br>
            <a:r>
              <a:rPr lang="en-US" dirty="0"/>
              <a:t>2022-2023 Annual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206C0-33C8-4A37-80C3-7C28B195A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517" y="5310231"/>
            <a:ext cx="10768898" cy="986067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</a:rPr>
              <a:t>60 Academy road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</a:rPr>
              <a:t>Albany, new York 12208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</a:rPr>
              <a:t>518.426.2600</a:t>
            </a:r>
          </a:p>
          <a:p>
            <a:pPr algn="r">
              <a:spcBef>
                <a:spcPts val="0"/>
              </a:spcBef>
            </a:pPr>
            <a:r>
              <a:rPr lang="en-US" sz="1400" dirty="0">
                <a:solidFill>
                  <a:schemeClr val="accent4"/>
                </a:solidFill>
              </a:rPr>
              <a:t>www.northernrivers.org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AFD0F-E5D4-4A26-AB9C-B09125AEC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202" y="4593089"/>
            <a:ext cx="5919538" cy="1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2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5EE9-22AF-4295-84F5-2E0E0AADE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Enrolled Children Receiving Medical and Dental Exams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5E049-B694-4EBB-8448-7D22ABA91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6854" y="2268260"/>
            <a:ext cx="5087075" cy="536005"/>
          </a:xfrm>
        </p:spPr>
        <p:txBody>
          <a:bodyPr/>
          <a:lstStyle/>
          <a:p>
            <a:pPr algn="ctr"/>
            <a:r>
              <a:rPr lang="en-US" dirty="0"/>
              <a:t>Medical Exams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13154FE9-C8DC-413A-B458-A6C6B2344D4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2423046"/>
              </p:ext>
            </p:extLst>
          </p:nvPr>
        </p:nvGraphicFramePr>
        <p:xfrm>
          <a:off x="581191" y="3147018"/>
          <a:ext cx="5392738" cy="293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DA44C1-221E-488D-9ACE-B043F9F18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Dental Exams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085551EB-DB1F-460D-B019-0A4840D3F5A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89653555"/>
              </p:ext>
            </p:extLst>
          </p:nvPr>
        </p:nvGraphicFramePr>
        <p:xfrm>
          <a:off x="6218239" y="2925763"/>
          <a:ext cx="5392570" cy="358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3424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EBD5-6372-4CD2-8082-2F4AA459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16" y="5308600"/>
            <a:ext cx="11292840" cy="10668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Revenue: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Public &amp; Private Funds to Support Early Head Start Program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8BFDAB5-A112-4459-A207-8A234DE7D2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533430"/>
              </p:ext>
            </p:extLst>
          </p:nvPr>
        </p:nvGraphicFramePr>
        <p:xfrm>
          <a:off x="447816" y="575464"/>
          <a:ext cx="11292840" cy="449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6093">
                  <a:extLst>
                    <a:ext uri="{9D8B030D-6E8A-4147-A177-3AD203B41FA5}">
                      <a16:colId xmlns:a16="http://schemas.microsoft.com/office/drawing/2014/main" val="2793541610"/>
                    </a:ext>
                  </a:extLst>
                </a:gridCol>
                <a:gridCol w="4487761">
                  <a:extLst>
                    <a:ext uri="{9D8B030D-6E8A-4147-A177-3AD203B41FA5}">
                      <a16:colId xmlns:a16="http://schemas.microsoft.com/office/drawing/2014/main" val="3480452416"/>
                    </a:ext>
                  </a:extLst>
                </a:gridCol>
                <a:gridCol w="1458986">
                  <a:extLst>
                    <a:ext uri="{9D8B030D-6E8A-4147-A177-3AD203B41FA5}">
                      <a16:colId xmlns:a16="http://schemas.microsoft.com/office/drawing/2014/main" val="2186732484"/>
                    </a:ext>
                  </a:extLst>
                </a:gridCol>
              </a:tblGrid>
              <a:tr h="12572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2022-2023 Funding Report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541896"/>
                  </a:ext>
                </a:extLst>
              </a:tr>
              <a:tr h="377176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+mn-lt"/>
                        </a:rPr>
                        <a:t>U.S. Department of Health and Human Services	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0" dirty="0">
                          <a:latin typeface="+mn-lt"/>
                        </a:rPr>
                        <a:t>$</a:t>
                      </a:r>
                      <a:r>
                        <a:rPr lang="en-US" altLang="en-US" sz="1800" dirty="0"/>
                        <a:t>1,808,186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00048"/>
                  </a:ext>
                </a:extLst>
              </a:tr>
              <a:tr h="232256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+mn-lt"/>
                        </a:rPr>
                        <a:t>U.S. Department of Agriculture*</a:t>
                      </a:r>
                    </a:p>
                    <a:p>
                      <a:r>
                        <a:rPr lang="en-US" sz="1800" b="0" dirty="0">
                          <a:latin typeface="+mn-lt"/>
                        </a:rPr>
                        <a:t>       </a:t>
                      </a:r>
                      <a:r>
                        <a:rPr lang="en-US" altLang="en-US" sz="1800" dirty="0"/>
                        <a:t>*</a:t>
                      </a:r>
                      <a:r>
                        <a:rPr lang="en-US" altLang="en-US" sz="1200" dirty="0"/>
                        <a:t>Passed through New York State Department of Health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+mn-lt"/>
                        </a:rPr>
                        <a:t>$</a:t>
                      </a:r>
                      <a:r>
                        <a:rPr lang="en-US" altLang="en-US" sz="1800" dirty="0"/>
                        <a:t>68,693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32557"/>
                  </a:ext>
                </a:extLst>
              </a:tr>
              <a:tr h="377176">
                <a:tc>
                  <a:txBody>
                    <a:bodyPr/>
                    <a:lstStyle/>
                    <a:p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720881"/>
                  </a:ext>
                </a:extLst>
              </a:tr>
              <a:tr h="377176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+mn-lt"/>
                        </a:rPr>
                        <a:t>Non-Federal Share (Cash)	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371234"/>
                  </a:ext>
                </a:extLst>
              </a:tr>
              <a:tr h="377176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+mn-lt"/>
                        </a:rPr>
                        <a:t>     Schenectady County Day Care Subsidy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+mn-lt"/>
                        </a:rPr>
                        <a:t>$</a:t>
                      </a:r>
                      <a:r>
                        <a:rPr lang="en-US" altLang="en-US" sz="1800" dirty="0"/>
                        <a:t>175,731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442800"/>
                  </a:ext>
                </a:extLst>
              </a:tr>
              <a:tr h="377176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+mn-lt"/>
                        </a:rPr>
                        <a:t>     Client Fee Income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+mn-lt"/>
                        </a:rPr>
                        <a:t>$</a:t>
                      </a:r>
                      <a:r>
                        <a:rPr lang="en-US" altLang="en-US" sz="1800" dirty="0"/>
                        <a:t>7,152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97676"/>
                  </a:ext>
                </a:extLst>
              </a:tr>
              <a:tr h="377176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+mn-lt"/>
                        </a:rPr>
                        <a:t>     Private Donations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+mn-lt"/>
                        </a:rPr>
                        <a:t>$35,000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846056"/>
                  </a:ext>
                </a:extLst>
              </a:tr>
              <a:tr h="377176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latin typeface="+mn-lt"/>
                        </a:rPr>
                        <a:t>Total Revenue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+mn-lt"/>
                        </a:rPr>
                        <a:t>$</a:t>
                      </a:r>
                      <a:r>
                        <a:rPr lang="en-US" altLang="en-US" sz="1800" dirty="0"/>
                        <a:t>2,094,762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6830"/>
                  </a:ext>
                </a:extLst>
              </a:tr>
              <a:tr h="377176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+mn-lt"/>
                        </a:rPr>
                        <a:t>Non-Federal Share In-Kind (Non Cash)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+mn-lt"/>
                        </a:rPr>
                        <a:t>$</a:t>
                      </a:r>
                      <a:r>
                        <a:rPr lang="en-US" altLang="en-US" sz="1800" dirty="0"/>
                        <a:t>214,864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745480"/>
                  </a:ext>
                </a:extLst>
              </a:tr>
              <a:tr h="377176">
                <a:tc grid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+mn-lt"/>
                        </a:rPr>
                        <a:t>Total Revenue per Federal Standards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+mn-lt"/>
                        </a:rPr>
                        <a:t>$</a:t>
                      </a:r>
                      <a:r>
                        <a:rPr lang="en-US" altLang="en-US" sz="1800" dirty="0"/>
                        <a:t>2,309,626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197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69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52D54-5A74-4712-986F-D34FC3F9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85" y="702156"/>
            <a:ext cx="11146923" cy="1152044"/>
          </a:xfrm>
        </p:spPr>
        <p:txBody>
          <a:bodyPr>
            <a:normAutofit fontScale="90000"/>
          </a:bodyPr>
          <a:lstStyle/>
          <a:p>
            <a:r>
              <a:rPr lang="en-US" dirty="0"/>
              <a:t>EXPENSES: </a:t>
            </a:r>
            <a:br>
              <a:rPr lang="en-US" dirty="0"/>
            </a:br>
            <a:r>
              <a:rPr lang="en-US" dirty="0"/>
              <a:t>budget–to–actual expenditures </a:t>
            </a:r>
            <a:r>
              <a:rPr lang="en-US" altLang="en-US" dirty="0"/>
              <a:t>Comparison </a:t>
            </a:r>
            <a:br>
              <a:rPr lang="en-US" altLang="en-US" dirty="0"/>
            </a:br>
            <a:r>
              <a:rPr lang="en-US" altLang="en-US" dirty="0"/>
              <a:t>for FY May 2022-April 2023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DB19A9-B218-4717-B856-F1A9F7ECEE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632269"/>
              </p:ext>
            </p:extLst>
          </p:nvPr>
        </p:nvGraphicFramePr>
        <p:xfrm>
          <a:off x="469900" y="1854200"/>
          <a:ext cx="11258215" cy="4791115"/>
        </p:xfrm>
        <a:graphic>
          <a:graphicData uri="http://schemas.openxmlformats.org/drawingml/2006/table">
            <a:tbl>
              <a:tblPr firstRow="1" lastRow="1" bandRow="1">
                <a:tableStyleId>{91EBBBCC-DAD2-459C-BE2E-F6DE35CF9A28}</a:tableStyleId>
              </a:tblPr>
              <a:tblGrid>
                <a:gridCol w="3381207">
                  <a:extLst>
                    <a:ext uri="{9D8B030D-6E8A-4147-A177-3AD203B41FA5}">
                      <a16:colId xmlns:a16="http://schemas.microsoft.com/office/drawing/2014/main" val="3746597337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1370646678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425741663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113600560"/>
                    </a:ext>
                  </a:extLst>
                </a:gridCol>
                <a:gridCol w="2924008">
                  <a:extLst>
                    <a:ext uri="{9D8B030D-6E8A-4147-A177-3AD203B41FA5}">
                      <a16:colId xmlns:a16="http://schemas.microsoft.com/office/drawing/2014/main" val="2214330929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Expense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Budget $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Actual $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Variance $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Proposed </a:t>
                      </a:r>
                      <a:r>
                        <a:rPr lang="en-US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2023-2024</a:t>
                      </a: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748768494"/>
                  </a:ext>
                </a:extLst>
              </a:tr>
              <a:tr h="3282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Personnel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1,132,706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1,221,763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(89,057)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1,203,521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4634788"/>
                  </a:ext>
                </a:extLst>
              </a:tr>
              <a:tr h="3717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Fringe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277,513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236,243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41,270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294,861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6138634"/>
                  </a:ext>
                </a:extLst>
              </a:tr>
              <a:tr h="3278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Occupancy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110,697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183,918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(73,221)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112,738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9955066"/>
                  </a:ext>
                </a:extLst>
              </a:tr>
              <a:tr h="3282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Food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44,707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76,899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(32,192)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90,106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965369"/>
                  </a:ext>
                </a:extLst>
              </a:tr>
              <a:tr h="2131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Transportation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3,350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10,572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(7,222)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4,000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45995106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Staff Development/Training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37,098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47,361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(10,263)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37,098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356847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Insurance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20,191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21,913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(1,722)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21,977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04063577"/>
                  </a:ext>
                </a:extLst>
              </a:tr>
              <a:tr h="2335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Telephone/Postage/Photocopying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7,451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7,408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43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7,582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84592716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Supplies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37,692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48,570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(10,878)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33,771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96059377"/>
                  </a:ext>
                </a:extLst>
              </a:tr>
              <a:tr h="162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Other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245,493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282,779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(37,286)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249,173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2653198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In-Kind (non-cash)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339,568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214,864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124,704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328,641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99557040"/>
                  </a:ext>
                </a:extLst>
              </a:tr>
              <a:tr h="3282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Total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2,256,466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2,352,290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(95,824)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2,383,468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24759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178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2DC0-7B14-42CB-B958-AA3F2CA7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Review and 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7024B-7250-4B35-8D99-2B0154342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048604"/>
          </a:xfrm>
        </p:spPr>
        <p:txBody>
          <a:bodyPr/>
          <a:lstStyle/>
          <a:p>
            <a:r>
              <a:rPr lang="en-US" dirty="0"/>
              <a:t>Federal Review – Focus Area 1 Monitoring Review conducted in March of 2020</a:t>
            </a:r>
          </a:p>
          <a:p>
            <a:r>
              <a:rPr lang="en-US" dirty="0"/>
              <a:t>Federal Review – Focus Area 2 Monitoring Review conducted in June of 2021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000" dirty="0"/>
              <a:t>The program was fully in compliance for both reviews.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944D277-E987-4743-BBF3-8D83E37145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250871"/>
              </p:ext>
            </p:extLst>
          </p:nvPr>
        </p:nvGraphicFramePr>
        <p:xfrm>
          <a:off x="2075655" y="4229101"/>
          <a:ext cx="8040687" cy="231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Bitmap Image" r:id="rId3" imgW="12169080" imgH="3497760" progId="PBrush">
                  <p:embed/>
                </p:oleObj>
              </mc:Choice>
              <mc:Fallback>
                <p:oleObj name="Bitmap Image" r:id="rId3" imgW="12169080" imgH="3497760" progId="PBrus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944D277-E987-4743-BBF3-8D83E37145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5655" y="4229101"/>
                        <a:ext cx="8040687" cy="231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20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9B2097A-40B7-43B9-A8FC-D5993CA857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826273"/>
              </p:ext>
            </p:extLst>
          </p:nvPr>
        </p:nvGraphicFramePr>
        <p:xfrm>
          <a:off x="438627" y="736491"/>
          <a:ext cx="11314746" cy="5640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3" imgW="10599480" imgH="5128200" progId="PBrush">
                  <p:embed/>
                </p:oleObj>
              </mc:Choice>
              <mc:Fallback>
                <p:oleObj name="Bitmap Image" r:id="rId3" imgW="10599480" imgH="5128200" progId="PBrush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9B2097A-40B7-43B9-A8FC-D5993CA857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627" y="736491"/>
                        <a:ext cx="11314746" cy="5640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98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45B06-5469-4F6F-8FD5-9123C188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Parsons Early Head Start Enrollment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F2E407-3E91-4174-B36C-3DEA5F41678D}"/>
              </a:ext>
            </a:extLst>
          </p:cNvPr>
          <p:cNvSpPr/>
          <p:nvPr/>
        </p:nvSpPr>
        <p:spPr>
          <a:xfrm>
            <a:off x="442996" y="2507671"/>
            <a:ext cx="11306008" cy="3994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27355" lvl="0" indent="-342900">
              <a:lnSpc>
                <a:spcPct val="93000"/>
              </a:lnSpc>
              <a:spcBef>
                <a:spcPts val="605"/>
              </a:spcBef>
              <a:spcAft>
                <a:spcPts val="0"/>
              </a:spcAft>
              <a:buClr>
                <a:srgbClr val="4590B8"/>
              </a:buClr>
              <a:buSzPts val="1650"/>
              <a:buFont typeface="Wingdings 2" panose="05020102010507070707" pitchFamily="18" charset="2"/>
              <a:buChar char=""/>
              <a:tabLst>
                <a:tab pos="711200" algn="l"/>
              </a:tabLst>
            </a:pP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Parsons Child and Family Center,</a:t>
            </a:r>
            <a:r>
              <a:rPr lang="en-US" spc="-27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a program of Northern</a:t>
            </a:r>
            <a:r>
              <a:rPr lang="en-US" spc="-9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Rivers</a:t>
            </a:r>
            <a:r>
              <a:rPr lang="en-US" spc="-11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Family of Services,</a:t>
            </a:r>
            <a:r>
              <a:rPr lang="en-US" spc="20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provides</a:t>
            </a:r>
            <a:r>
              <a:rPr lang="en-US" spc="-2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Early Head</a:t>
            </a:r>
            <a:r>
              <a:rPr lang="en-US" spc="-2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Start (EHS)</a:t>
            </a:r>
            <a:r>
              <a:rPr lang="en-US" spc="-2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services</a:t>
            </a:r>
            <a:r>
              <a:rPr lang="en-US" spc="-22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to pregnant</a:t>
            </a:r>
            <a:r>
              <a:rPr lang="en-US" spc="-4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women</a:t>
            </a:r>
            <a:r>
              <a:rPr lang="en-US" spc="-12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and families with children</a:t>
            </a:r>
            <a:r>
              <a:rPr lang="en-US" spc="-12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under</a:t>
            </a:r>
            <a:r>
              <a:rPr lang="en-US" spc="-1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the</a:t>
            </a:r>
            <a:r>
              <a:rPr lang="en-US" spc="-1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age of 3</a:t>
            </a:r>
            <a:r>
              <a:rPr lang="en-US" spc="-4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who live</a:t>
            </a:r>
            <a:r>
              <a:rPr lang="en-US" spc="-1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in Schenectady</a:t>
            </a:r>
            <a:r>
              <a:rPr lang="en-US" spc="-8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County and are</a:t>
            </a:r>
            <a:r>
              <a:rPr lang="en-US" spc="-1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at or below federal guidelines for poverty</a:t>
            </a:r>
            <a:endParaRPr lang="en-US" sz="1100" dirty="0">
              <a:latin typeface="Gill Sans MT" panose="020B0502020104020203" pitchFamily="34" charset="0"/>
              <a:ea typeface="Wingdings 2" panose="05020102010507070707" pitchFamily="18" charset="2"/>
              <a:cs typeface="Wingdings 2" panose="05020102010507070707" pitchFamily="18" charset="2"/>
            </a:endParaRPr>
          </a:p>
          <a:p>
            <a:pPr marL="342900" marR="747395" lvl="0" indent="-342900">
              <a:lnSpc>
                <a:spcPct val="93000"/>
              </a:lnSpc>
              <a:spcBef>
                <a:spcPts val="1025"/>
              </a:spcBef>
              <a:spcAft>
                <a:spcPts val="0"/>
              </a:spcAft>
              <a:buClr>
                <a:srgbClr val="4590B8"/>
              </a:buClr>
              <a:buSzPts val="1650"/>
              <a:buFont typeface="Wingdings 2" panose="05020102010507070707" pitchFamily="18" charset="2"/>
              <a:buChar char=""/>
              <a:tabLst>
                <a:tab pos="711200" algn="l"/>
              </a:tabLst>
            </a:pP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Funded Enrollment</a:t>
            </a:r>
            <a:r>
              <a:rPr lang="en-US" spc="-4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of 94 children:</a:t>
            </a:r>
            <a:r>
              <a:rPr lang="en-US" spc="20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22 served</a:t>
            </a:r>
            <a:r>
              <a:rPr lang="en-US" spc="-22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with a Home</a:t>
            </a:r>
            <a:r>
              <a:rPr lang="en-US" spc="-31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Visiting Model and 72</a:t>
            </a:r>
            <a:r>
              <a:rPr lang="en-US" spc="-4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served</a:t>
            </a:r>
            <a:r>
              <a:rPr lang="en-US" spc="-13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with a Center-based Model in 9 classrooms located at 125 Bigelow</a:t>
            </a:r>
            <a:r>
              <a:rPr lang="en-US" spc="-18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Avenue,</a:t>
            </a:r>
            <a:r>
              <a:rPr lang="en-US" spc="-17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Schenectady, </a:t>
            </a:r>
            <a:r>
              <a:rPr lang="en-US" spc="-35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NY</a:t>
            </a:r>
            <a:endParaRPr lang="en-US" sz="1100" dirty="0">
              <a:latin typeface="Gill Sans MT" panose="020B0502020104020203" pitchFamily="34" charset="0"/>
              <a:ea typeface="Wingdings 2" panose="05020102010507070707" pitchFamily="18" charset="2"/>
              <a:cs typeface="Wingdings 2" panose="05020102010507070707" pitchFamily="18" charset="2"/>
            </a:endParaRPr>
          </a:p>
          <a:p>
            <a:pPr marL="342900" marR="0" lvl="0" indent="-342900">
              <a:spcBef>
                <a:spcPts val="855"/>
              </a:spcBef>
              <a:spcAft>
                <a:spcPts val="0"/>
              </a:spcAft>
              <a:buClr>
                <a:srgbClr val="4590B8"/>
              </a:buClr>
              <a:buSzPts val="1650"/>
              <a:buFont typeface="Wingdings 2" panose="05020102010507070707" pitchFamily="18" charset="2"/>
              <a:buChar char=""/>
              <a:tabLst>
                <a:tab pos="711200" algn="l"/>
              </a:tabLst>
            </a:pP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Total</a:t>
            </a:r>
            <a:r>
              <a:rPr lang="en-US" spc="-5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number</a:t>
            </a:r>
            <a:r>
              <a:rPr lang="en-US" spc="-11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served:</a:t>
            </a:r>
            <a:r>
              <a:rPr lang="en-US" spc="-37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135 Children,</a:t>
            </a:r>
            <a:r>
              <a:rPr lang="en-US" spc="-22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116  </a:t>
            </a:r>
            <a:r>
              <a:rPr lang="en-US" spc="-1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families, 5 pregnant women  </a:t>
            </a:r>
            <a:endParaRPr lang="en-US" sz="1100" dirty="0">
              <a:latin typeface="Gill Sans MT" panose="020B0502020104020203" pitchFamily="34" charset="0"/>
              <a:ea typeface="Wingdings 2" panose="05020102010507070707" pitchFamily="18" charset="2"/>
              <a:cs typeface="Wingdings 2" panose="05020102010507070707" pitchFamily="18" charset="2"/>
            </a:endParaRPr>
          </a:p>
          <a:p>
            <a:pPr marL="342900" marR="0" lvl="0" indent="-342900">
              <a:spcBef>
                <a:spcPts val="915"/>
              </a:spcBef>
              <a:spcAft>
                <a:spcPts val="0"/>
              </a:spcAft>
              <a:buClr>
                <a:srgbClr val="4590B8"/>
              </a:buClr>
              <a:buSzPts val="1650"/>
              <a:buFont typeface="Wingdings 2" panose="05020102010507070707" pitchFamily="18" charset="2"/>
              <a:buChar char=""/>
              <a:tabLst>
                <a:tab pos="711200" algn="l"/>
              </a:tabLst>
            </a:pP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Average</a:t>
            </a:r>
            <a:r>
              <a:rPr lang="en-US" spc="-12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monthly</a:t>
            </a:r>
            <a:r>
              <a:rPr lang="en-US" spc="-3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enrollment</a:t>
            </a:r>
            <a:r>
              <a:rPr lang="en-US" spc="-7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(August</a:t>
            </a:r>
            <a:r>
              <a:rPr lang="en-US" spc="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2022-July</a:t>
            </a:r>
            <a:r>
              <a:rPr lang="en-US" spc="-7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2023):</a:t>
            </a:r>
            <a:r>
              <a:rPr lang="en-US" spc="-15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59</a:t>
            </a:r>
            <a:r>
              <a:rPr lang="en-US" spc="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spc="-1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children*</a:t>
            </a:r>
            <a:endParaRPr lang="en-US" sz="1100" dirty="0">
              <a:latin typeface="Gill Sans MT" panose="020B0502020104020203" pitchFamily="34" charset="0"/>
              <a:ea typeface="Wingdings 2" panose="05020102010507070707" pitchFamily="18" charset="2"/>
              <a:cs typeface="Wingdings 2" panose="05020102010507070707" pitchFamily="18" charset="2"/>
            </a:endParaRPr>
          </a:p>
          <a:p>
            <a:pPr marL="342900" marR="0" lvl="0" indent="-342900">
              <a:spcBef>
                <a:spcPts val="920"/>
              </a:spcBef>
              <a:spcAft>
                <a:spcPts val="0"/>
              </a:spcAft>
              <a:buClr>
                <a:srgbClr val="4590B8"/>
              </a:buClr>
              <a:buSzPts val="1650"/>
              <a:buFont typeface="Wingdings 2" panose="05020102010507070707" pitchFamily="18" charset="2"/>
              <a:buChar char=""/>
              <a:tabLst>
                <a:tab pos="711200" algn="l"/>
              </a:tabLst>
            </a:pP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The</a:t>
            </a:r>
            <a:r>
              <a:rPr lang="en-US" spc="-3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average</a:t>
            </a:r>
            <a:r>
              <a:rPr lang="en-US" spc="-10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monthly</a:t>
            </a:r>
            <a:r>
              <a:rPr lang="en-US" spc="-10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wait</a:t>
            </a:r>
            <a:r>
              <a:rPr lang="en-US" spc="8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list</a:t>
            </a:r>
            <a:r>
              <a:rPr lang="en-US" spc="1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was</a:t>
            </a:r>
            <a:r>
              <a:rPr lang="en-US" spc="6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94</a:t>
            </a:r>
            <a:r>
              <a:rPr lang="en-US" spc="-6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children</a:t>
            </a:r>
            <a:r>
              <a:rPr lang="en-US" spc="-6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over</a:t>
            </a:r>
            <a:r>
              <a:rPr lang="en-US" spc="-10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this</a:t>
            </a:r>
            <a:r>
              <a:rPr lang="en-US" spc="-15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12-month</a:t>
            </a:r>
            <a:r>
              <a:rPr lang="en-US" spc="-6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en-US" spc="-10" dirty="0">
                <a:solidFill>
                  <a:srgbClr val="3C3C3C"/>
                </a:solidFill>
                <a:latin typeface="Gill Sans MT" panose="020B0502020104020203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period</a:t>
            </a:r>
            <a:endParaRPr lang="en-US" sz="1100" dirty="0">
              <a:latin typeface="Gill Sans MT" panose="020B0502020104020203" pitchFamily="34" charset="0"/>
              <a:ea typeface="Wingdings 2" panose="05020102010507070707" pitchFamily="18" charset="2"/>
              <a:cs typeface="Wingdings 2" panose="05020102010507070707" pitchFamily="18" charset="2"/>
            </a:endParaRPr>
          </a:p>
          <a:p>
            <a:r>
              <a:rPr lang="en-US" sz="210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 </a:t>
            </a:r>
            <a:endParaRPr lang="en-US" sz="2150" dirty="0"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406400" marR="0">
              <a:lnSpc>
                <a:spcPct val="92000"/>
              </a:lnSpc>
              <a:spcBef>
                <a:spcPts val="1420"/>
              </a:spcBef>
              <a:spcAft>
                <a:spcPts val="0"/>
              </a:spcAft>
            </a:pPr>
            <a:r>
              <a:rPr lang="en-US" sz="1400" dirty="0">
                <a:solidFill>
                  <a:srgbClr val="3C3C3C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*Program</a:t>
            </a:r>
            <a:r>
              <a:rPr lang="en-US" sz="1400" spc="-90" dirty="0">
                <a:solidFill>
                  <a:srgbClr val="3C3C3C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400" dirty="0">
                <a:solidFill>
                  <a:srgbClr val="3C3C3C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enrollment</a:t>
            </a:r>
            <a:r>
              <a:rPr lang="en-US" sz="1400" spc="-150" dirty="0">
                <a:solidFill>
                  <a:srgbClr val="3C3C3C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400" dirty="0">
                <a:solidFill>
                  <a:srgbClr val="3C3C3C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was</a:t>
            </a:r>
            <a:r>
              <a:rPr lang="en-US" sz="1400" spc="-60" dirty="0">
                <a:solidFill>
                  <a:srgbClr val="3C3C3C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400" dirty="0">
                <a:solidFill>
                  <a:srgbClr val="3C3C3C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negatively impacted</a:t>
            </a:r>
            <a:r>
              <a:rPr lang="en-US" sz="1400" spc="-5" dirty="0">
                <a:solidFill>
                  <a:srgbClr val="3C3C3C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400" dirty="0">
                <a:solidFill>
                  <a:srgbClr val="3C3C3C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by</a:t>
            </a:r>
            <a:r>
              <a:rPr lang="en-US" sz="1400" spc="-60" dirty="0">
                <a:solidFill>
                  <a:srgbClr val="3C3C3C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staffing vacancies </a:t>
            </a:r>
            <a:r>
              <a:rPr lang="en-US" sz="140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and decreased interest in home-based services        </a:t>
            </a:r>
            <a:endParaRPr lang="en-US" sz="1100" dirty="0"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br>
              <a:rPr lang="en-US" sz="140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5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45B06-5469-4F6F-8FD5-9123C188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Parsons Early Head Start Enrollment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933E734-0D90-4F69-B9FE-93A97E89E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372078"/>
              </p:ext>
            </p:extLst>
          </p:nvPr>
        </p:nvGraphicFramePr>
        <p:xfrm>
          <a:off x="2493169" y="2009775"/>
          <a:ext cx="7205662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25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593C-F757-43D6-992F-F3E29646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38750"/>
            <a:ext cx="7546808" cy="108584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Early Intervention: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REFERRALS &amp;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E2F15-9E41-41A0-B80D-DD7B52CE0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447" y="1800225"/>
            <a:ext cx="6470073" cy="288095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Children receiving Early Intervention Services: 19 children</a:t>
            </a:r>
            <a:endParaRPr lang="en-US" sz="1100" dirty="0"/>
          </a:p>
          <a:p>
            <a:pPr lvl="1"/>
            <a:r>
              <a:rPr lang="en-US" dirty="0"/>
              <a:t>9 children were enrolled with services </a:t>
            </a:r>
          </a:p>
          <a:p>
            <a:pPr marL="324000" lvl="1" indent="0">
              <a:buNone/>
            </a:pPr>
            <a:r>
              <a:rPr lang="en-US" dirty="0"/>
              <a:t>              prior to enrollment</a:t>
            </a:r>
            <a:endParaRPr lang="en-US" sz="1050" dirty="0"/>
          </a:p>
          <a:p>
            <a:pPr lvl="1"/>
            <a:r>
              <a:rPr lang="en-US" dirty="0"/>
              <a:t>10 children were approved for services </a:t>
            </a:r>
          </a:p>
          <a:p>
            <a:pPr marL="324000" lvl="1" indent="0">
              <a:buNone/>
            </a:pPr>
            <a:r>
              <a:rPr lang="en-US" dirty="0"/>
              <a:t>              after enrollment </a:t>
            </a:r>
            <a:endParaRPr lang="en-US" sz="1050" dirty="0"/>
          </a:p>
          <a:p>
            <a:pPr marL="0" indent="0">
              <a:buNone/>
            </a:pPr>
            <a:endParaRPr lang="en-US" sz="2000" dirty="0"/>
          </a:p>
          <a:p>
            <a:endParaRPr lang="en-US" sz="2400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3CBE5EA-B4C2-4961-A51A-A2F8C6935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62738"/>
              </p:ext>
            </p:extLst>
          </p:nvPr>
        </p:nvGraphicFramePr>
        <p:xfrm>
          <a:off x="6934200" y="1038225"/>
          <a:ext cx="4514850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830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45764-B879-4DCB-9087-874D77C8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head start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2DFBF-1A6D-41C5-ABAD-A51452185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413000"/>
            <a:ext cx="5286206" cy="3448051"/>
          </a:xfrm>
        </p:spPr>
        <p:txBody>
          <a:bodyPr/>
          <a:lstStyle/>
          <a:p>
            <a:r>
              <a:rPr lang="en-US" sz="2200" dirty="0"/>
              <a:t>Early childhood/child development education, screenings, referrals</a:t>
            </a:r>
          </a:p>
          <a:p>
            <a:r>
              <a:rPr lang="en-US" sz="2200" dirty="0"/>
              <a:t>Assistance with early intervention services </a:t>
            </a:r>
          </a:p>
          <a:p>
            <a:r>
              <a:rPr lang="en-US" sz="2200" dirty="0"/>
              <a:t>Family support and home visiting</a:t>
            </a:r>
          </a:p>
          <a:p>
            <a:r>
              <a:rPr lang="en-US" sz="2200" dirty="0"/>
              <a:t>Health education, screening, referrals</a:t>
            </a:r>
          </a:p>
          <a:p>
            <a:r>
              <a:rPr lang="en-US" sz="2200" dirty="0"/>
              <a:t>Dental education, screening, referrals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A1E15-87D5-4E0D-B66B-6415A9772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1" y="2413000"/>
            <a:ext cx="5286207" cy="3448051"/>
          </a:xfrm>
        </p:spPr>
        <p:txBody>
          <a:bodyPr/>
          <a:lstStyle/>
          <a:p>
            <a:r>
              <a:rPr lang="en-US" sz="2200" dirty="0"/>
              <a:t>Mental Health education, screening, referrals</a:t>
            </a:r>
          </a:p>
          <a:p>
            <a:r>
              <a:rPr lang="en-US" sz="2200" dirty="0"/>
              <a:t>Connection to community resources </a:t>
            </a:r>
          </a:p>
          <a:p>
            <a:r>
              <a:rPr lang="en-US" sz="2200" dirty="0"/>
              <a:t>Opportunities for program governance</a:t>
            </a:r>
          </a:p>
          <a:p>
            <a:r>
              <a:rPr lang="en-US" sz="2200" dirty="0"/>
              <a:t>Group socialization opportunities for families</a:t>
            </a:r>
          </a:p>
          <a:p>
            <a:r>
              <a:rPr lang="en-US" sz="2200" dirty="0"/>
              <a:t>Parent support groups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5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E97F-A9D2-4D6D-8665-F7130FC5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involvement activities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F0F578B-2F3C-4860-8D0D-1291CF8653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8249" y="2228003"/>
            <a:ext cx="4852330" cy="3837278"/>
          </a:xfr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CF0010A-3DDF-49B8-82A3-5E06B37AF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051" y="2228003"/>
            <a:ext cx="5222532" cy="3837278"/>
          </a:xfrm>
        </p:spPr>
        <p:txBody>
          <a:bodyPr>
            <a:noAutofit/>
          </a:bodyPr>
          <a:lstStyle/>
          <a:p>
            <a:r>
              <a:rPr lang="en-US" sz="2200" dirty="0"/>
              <a:t>Regular Socialization Groups </a:t>
            </a:r>
          </a:p>
          <a:p>
            <a:r>
              <a:rPr lang="en-US" sz="2200" dirty="0"/>
              <a:t>Parent Involvement Opportunities</a:t>
            </a:r>
          </a:p>
          <a:p>
            <a:r>
              <a:rPr lang="en-US" sz="2200" dirty="0"/>
              <a:t>Weekly Parent’s Support Group</a:t>
            </a:r>
          </a:p>
          <a:p>
            <a:r>
              <a:rPr lang="en-US" sz="2200" dirty="0"/>
              <a:t>Monthly Policy Council Meetings</a:t>
            </a:r>
          </a:p>
          <a:p>
            <a:r>
              <a:rPr lang="en-US" sz="2200" dirty="0"/>
              <a:t>Monthly Parent Committee Meetings</a:t>
            </a:r>
          </a:p>
          <a:p>
            <a:r>
              <a:rPr lang="en-US" sz="2200" dirty="0"/>
              <a:t>Community Day for Children and Parents</a:t>
            </a:r>
          </a:p>
          <a:p>
            <a:r>
              <a:rPr lang="en-US" sz="2200" dirty="0"/>
              <a:t>Nutrition Trainings</a:t>
            </a:r>
          </a:p>
          <a:p>
            <a:r>
              <a:rPr lang="en-US" sz="2200" dirty="0"/>
              <a:t>Many More Activities </a:t>
            </a:r>
          </a:p>
        </p:txBody>
      </p:sp>
    </p:spTree>
    <p:extLst>
      <p:ext uri="{BB962C8B-B14F-4D97-AF65-F5344CB8AC3E}">
        <p14:creationId xmlns:p14="http://schemas.microsoft.com/office/powerpoint/2010/main" val="129417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593C-F757-43D6-992F-F3E29646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38750"/>
            <a:ext cx="7546808" cy="108584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School readiness: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preparing for kindergarten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E2F15-9E41-41A0-B80D-DD7B52CE0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064" y="819150"/>
            <a:ext cx="5695785" cy="398685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School readiness focused on five domains</a:t>
            </a:r>
          </a:p>
          <a:p>
            <a:endParaRPr lang="en-US" sz="2200" dirty="0"/>
          </a:p>
          <a:p>
            <a:r>
              <a:rPr lang="en-US" sz="2200" dirty="0"/>
              <a:t>Child progress measured with the Creative Curriculum Gold Assessment and the Devereux Early Childhood Assessment</a:t>
            </a:r>
          </a:p>
          <a:p>
            <a:endParaRPr lang="en-US" sz="2200" dirty="0"/>
          </a:p>
          <a:p>
            <a:r>
              <a:rPr lang="en-US" sz="2200" dirty="0"/>
              <a:t>Children assessed for developmental and social emotional progress 3 times per year.  Progress monitored individually and programmatically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18636B0-E67B-4FA2-9AC2-79CE55005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328901"/>
              </p:ext>
            </p:extLst>
          </p:nvPr>
        </p:nvGraphicFramePr>
        <p:xfrm>
          <a:off x="6848309" y="1074919"/>
          <a:ext cx="4219576" cy="3475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942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3DDB-71D8-4FFF-89C1-8BE7E2D0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Progress towards school readiness goals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9053363-20F3-401E-BEA7-0905A943E59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6805755"/>
              </p:ext>
            </p:extLst>
          </p:nvPr>
        </p:nvGraphicFramePr>
        <p:xfrm>
          <a:off x="581193" y="2054514"/>
          <a:ext cx="10918080" cy="465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967411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3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5488A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61A946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8ea4907-9cc2-49cd-a694-8a02dfb1a62c">
      <UserInfo>
        <DisplayName>Hutchinson-Jones, Sharon</DisplayName>
        <AccountId>15</AccountId>
        <AccountType/>
      </UserInfo>
      <UserInfo>
        <DisplayName>VanValkenburgh, Gene</DisplayName>
        <AccountId>21</AccountId>
        <AccountType/>
      </UserInfo>
    </SharedWithUsers>
    <_activity xmlns="a4df4768-c0fe-4406-bd1e-f9a287627c4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AAFFBFF5B8444C8F57D3888096A69F" ma:contentTypeVersion="18" ma:contentTypeDescription="Create a new document." ma:contentTypeScope="" ma:versionID="dc2286e17fd45cff950be96a58b490c6">
  <xsd:schema xmlns:xsd="http://www.w3.org/2001/XMLSchema" xmlns:xs="http://www.w3.org/2001/XMLSchema" xmlns:p="http://schemas.microsoft.com/office/2006/metadata/properties" xmlns:ns3="a4df4768-c0fe-4406-bd1e-f9a287627c49" xmlns:ns4="f8ea4907-9cc2-49cd-a694-8a02dfb1a62c" targetNamespace="http://schemas.microsoft.com/office/2006/metadata/properties" ma:root="true" ma:fieldsID="0bd822ef40fea6eb9a3b1a6bd8b2abe9" ns3:_="" ns4:_="">
    <xsd:import namespace="a4df4768-c0fe-4406-bd1e-f9a287627c49"/>
    <xsd:import namespace="f8ea4907-9cc2-49cd-a694-8a02dfb1a6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f4768-c0fe-4406-bd1e-f9a287627c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a4907-9cc2-49cd-a694-8a02dfb1a6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713B2E-2187-4857-94A8-C5264664432B}">
  <ds:schemaRefs>
    <ds:schemaRef ds:uri="f8ea4907-9cc2-49cd-a694-8a02dfb1a62c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a4df4768-c0fe-4406-bd1e-f9a287627c49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C6281F2-4CDE-4061-9BCA-D2588F6874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275928-FC2A-49BF-810D-97E406491B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df4768-c0fe-4406-bd1e-f9a287627c49"/>
    <ds:schemaRef ds:uri="f8ea4907-9cc2-49cd-a694-8a02dfb1a6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538</TotalTime>
  <Words>682</Words>
  <Application>Microsoft Office PowerPoint</Application>
  <PresentationFormat>Widescreen</PresentationFormat>
  <Paragraphs>156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Gill Sans MT</vt:lpstr>
      <vt:lpstr>Wingdings</vt:lpstr>
      <vt:lpstr>Wingdings 2</vt:lpstr>
      <vt:lpstr>Dividend</vt:lpstr>
      <vt:lpstr>Bitmap Image</vt:lpstr>
      <vt:lpstr>Parsons Early Head Start Program 2022-2023 Annual Report</vt:lpstr>
      <vt:lpstr>PowerPoint Presentation</vt:lpstr>
      <vt:lpstr>Parsons Early Head Start Enrollment</vt:lpstr>
      <vt:lpstr>Parsons Early Head Start Enrollment</vt:lpstr>
      <vt:lpstr>Early Intervention: REFERRALS &amp; services</vt:lpstr>
      <vt:lpstr>Early head start services</vt:lpstr>
      <vt:lpstr>Parent involvement activities</vt:lpstr>
      <vt:lpstr>School readiness:  preparing for kindergarten</vt:lpstr>
      <vt:lpstr>Tracking Progress towards school readiness goals</vt:lpstr>
      <vt:lpstr>Enrolled Children Receiving Medical and Dental Exams</vt:lpstr>
      <vt:lpstr>Revenue:  Public &amp; Private Funds to Support Early Head Start Program</vt:lpstr>
      <vt:lpstr>EXPENSES:  budget–to–actual expenditures Comparison  for FY May 2022-April 2023</vt:lpstr>
      <vt:lpstr>Federal Review and Audit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Vrana, Crystal</dc:creator>
  <cp:lastModifiedBy>Vrana, Crystal</cp:lastModifiedBy>
  <cp:revision>121</cp:revision>
  <dcterms:created xsi:type="dcterms:W3CDTF">2022-12-12T17:02:35Z</dcterms:created>
  <dcterms:modified xsi:type="dcterms:W3CDTF">2024-01-31T17:57:26Z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0x0101008CAAFFBFF5B8444C8F57D3888096A69F</vt:lpwstr>
  </property>
</Properties>
</file>